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6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0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12.gif" ContentType="image/gif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
</Relationships>
</file>

<file path=ppt/media/image1.png>
</file>

<file path=ppt/media/image10.png>
</file>

<file path=ppt/media/image11.png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9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F1F83450-91AF-47DE-A322-7CABFA9B67B3}" type="slidenum"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DA3F9114-596B-487B-9AB3-56BCADBB77F2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CE5CBA89-A5BB-4505-921D-0A4D65F0999C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0C96A1EF-D6CD-4DD7-BB1B-27FED2755429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0F4E7632-AA18-4767-A1BC-70E5E8EE644C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FE44DDDF-D5DF-4AAD-B65B-D8DACBF9FE1C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26CD9741-09A6-4624-A409-00544B521C41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EF06FEB0-E4A9-4686-8F09-A71CFDF71C2B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84912743-4793-437F-8996-A22923D82546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22D0E921-7BD9-4D13-9FCB-F3BA2A1FDE11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84199110-8383-4389-B434-83365C8013AE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C9B5FA8B-256B-47F2-BF52-3B1E4FFE7C7D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200E116-8CAF-4F91-A06A-FB11051D7AD8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F34F3AC-6D66-4FAB-BFF5-D04250F6F2D1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9D0AB887-A356-4863-BB1C-A7CA8308F763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B3A69B45-A857-41BC-A7C1-D83C55A777E6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B2DE4187-1C8F-4817-843C-7E74A2276992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4D6993A-F51C-45D7-B461-0E2E6C17A971}" type="slidenum"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8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subTitle"/>
          </p:nvPr>
        </p:nvSpPr>
        <p:spPr>
          <a:xfrm>
            <a:off x="1154880" y="2099880"/>
            <a:ext cx="8825040" cy="12409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subTitle"/>
          </p:nvPr>
        </p:nvSpPr>
        <p:spPr>
          <a:xfrm>
            <a:off x="1154880" y="2099880"/>
            <a:ext cx="8825040" cy="12409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0" y="2666880"/>
            <a:ext cx="4190400" cy="419040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0" y="2895480"/>
            <a:ext cx="2361600" cy="236160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8609040" y="5867280"/>
            <a:ext cx="990000" cy="99000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7999560" y="8640"/>
            <a:ext cx="1599480" cy="159948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CustomShape 7"/>
          <p:cNvSpPr/>
          <p:nvPr/>
        </p:nvSpPr>
        <p:spPr>
          <a:xfrm rot="21010200">
            <a:off x="8490960" y="1797120"/>
            <a:ext cx="3298680" cy="44028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459360" y="1866240"/>
            <a:ext cx="11277000" cy="453312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0" y="1440"/>
            <a:ext cx="12191400" cy="685584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 hidden="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0" y="1440"/>
            <a:ext cx="12191400" cy="685584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CustomShap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" name="PlaceHolder 14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040" cy="2676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1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" name="CustomShape 2"/>
          <p:cNvSpPr/>
          <p:nvPr/>
        </p:nvSpPr>
        <p:spPr>
          <a:xfrm>
            <a:off x="0" y="2666880"/>
            <a:ext cx="4190400" cy="419040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CustomShape 3"/>
          <p:cNvSpPr/>
          <p:nvPr/>
        </p:nvSpPr>
        <p:spPr>
          <a:xfrm>
            <a:off x="0" y="2895480"/>
            <a:ext cx="2361600" cy="236160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2" name="CustomShape 4"/>
          <p:cNvSpPr/>
          <p:nvPr/>
        </p:nvSpPr>
        <p:spPr>
          <a:xfrm>
            <a:off x="8609040" y="5867280"/>
            <a:ext cx="990000" cy="99000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CustomShape 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4" name="CustomShape 6"/>
          <p:cNvSpPr/>
          <p:nvPr/>
        </p:nvSpPr>
        <p:spPr>
          <a:xfrm>
            <a:off x="7999560" y="8640"/>
            <a:ext cx="1599480" cy="159948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5" name="CustomShape 7"/>
          <p:cNvSpPr/>
          <p:nvPr/>
        </p:nvSpPr>
        <p:spPr>
          <a:xfrm rot="21010200">
            <a:off x="8490960" y="1797120"/>
            <a:ext cx="3298680" cy="44028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CustomShape 8"/>
          <p:cNvSpPr/>
          <p:nvPr/>
        </p:nvSpPr>
        <p:spPr>
          <a:xfrm>
            <a:off x="459360" y="1866240"/>
            <a:ext cx="11277000" cy="453312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CustomShape 9"/>
          <p:cNvSpPr/>
          <p:nvPr/>
        </p:nvSpPr>
        <p:spPr>
          <a:xfrm>
            <a:off x="0" y="1440"/>
            <a:ext cx="12191400" cy="685584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CustomShape 10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9" name="PlaceHolder 1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1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gif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1154880" y="2099880"/>
            <a:ext cx="8825040" cy="267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IN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Diffie-Hellman Key Exchange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1154880" y="4777560"/>
            <a:ext cx="8825040" cy="86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IN" sz="1800" spc="-1" strike="noStrike" cap="all">
                <a:solidFill>
                  <a:srgbClr val="ef53a5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-Igneta mclUren dsouza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IN" sz="1800" spc="-1" strike="noStrike" cap="all">
                <a:solidFill>
                  <a:srgbClr val="ef53a5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CNE                                  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slow">
    <p:push dir="u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Objective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Widely used in network security protocols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DH is vulnerable to some concerning mathematical, implementation-related and network-specific attacks. 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Defending against these attacks is important in secure implementation of DH in network protocols. 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objective of the proposed system is to defend against clogging attack.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0" dur="indefinite" restart="never" nodeType="tmRoot">
          <p:childTnLst>
            <p:seq>
              <p:cTn id="91" dur="indefinite" nodeType="mainSeq">
                <p:childTnLst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Clogging Attack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7" name="Content Placeholder 3" descr=""/>
          <p:cNvPicPr/>
          <p:nvPr/>
        </p:nvPicPr>
        <p:blipFill>
          <a:blip r:embed="rId1"/>
          <a:stretch/>
        </p:blipFill>
        <p:spPr>
          <a:xfrm>
            <a:off x="1085760" y="2647800"/>
            <a:ext cx="5149440" cy="3415680"/>
          </a:xfrm>
          <a:prstGeom prst="rect">
            <a:avLst/>
          </a:prstGeom>
          <a:ln>
            <a:noFill/>
          </a:ln>
        </p:spPr>
      </p:pic>
      <p:pic>
        <p:nvPicPr>
          <p:cNvPr id="128" name="Picture 4" descr=""/>
          <p:cNvPicPr/>
          <p:nvPr/>
        </p:nvPicPr>
        <p:blipFill>
          <a:blip r:embed="rId2"/>
          <a:stretch/>
        </p:blipFill>
        <p:spPr>
          <a:xfrm>
            <a:off x="6838920" y="2762280"/>
            <a:ext cx="4525920" cy="3393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7" dur="indefinite" restart="never" nodeType="tmRoot">
          <p:childTnLst>
            <p:seq>
              <p:cTn id="98" dur="indefinite" nodeType="mainSeq">
                <p:childTnLst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3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4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9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Design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800280" y="4600440"/>
            <a:ext cx="11073600" cy="173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12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Bob sets a threshold value T for each user.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When the number of requests reaches T within a particular time t, Bob sends a OLD_KEY request to the user for which the user must acknowledge with the old shared key within response time.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Bob sets a timer for each user, where it processes the public key request only at particular intervals of time for that user.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1" name="Picture 2" descr=""/>
          <p:cNvPicPr/>
          <p:nvPr/>
        </p:nvPicPr>
        <p:blipFill>
          <a:blip r:embed="rId1"/>
          <a:stretch/>
        </p:blipFill>
        <p:spPr>
          <a:xfrm>
            <a:off x="3052800" y="2419200"/>
            <a:ext cx="4949280" cy="180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1" dur="indefinite" restart="never" nodeType="tmRoot">
          <p:childTnLst>
            <p:seq>
              <p:cTn id="112" dur="indefinite" nodeType="mainSeq">
                <p:childTnLst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0" end="4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7" dur="500"/>
                                        <p:tgtEl>
                                          <p:spTgt spid="130">
                                            <p:txEl>
                                              <p:pRg st="0" end="4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359" end="3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2" dur="500"/>
                                        <p:tgtEl>
                                          <p:spTgt spid="130">
                                            <p:txEl>
                                              <p:pRg st="359" end="35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359" end="3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7" dur="500"/>
                                        <p:tgtEl>
                                          <p:spTgt spid="130">
                                            <p:txEl>
                                              <p:pRg st="359" end="35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Result and Analysis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Possibilities to carry out clogging attack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Spoof IP Address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12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Attacked entity will return OLD_KEY request to wrong IP address on reaching 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True IP, Random Keys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12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  shared key for acknowledgement.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Compromised host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12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Timer for computing modular exponentiation.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8" dur="indefinite" restart="never" nodeType="tmRoot">
          <p:childTnLst>
            <p:seq>
              <p:cTn id="129" dur="indefinite" nodeType="mainSeq">
                <p:childTnLst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4" dur="500"/>
                                        <p:tgtEl>
                                          <p:spTgt spid="133">
                                            <p:txEl>
                                              <p:pRg st="0" end="4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9" dur="500"/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2" dur="500"/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7" dur="500"/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0" dur="500"/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5" dur="500"/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8" dur="500"/>
                                        <p:tgtEl>
                                          <p:spTgt spid="133">
                                            <p:txEl>
                                              <p:pRg st="259" end="25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Reference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r>
              <a:rPr b="0" lang="en-IN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Noto Sans CJK SC Regular"/>
              </a:rPr>
              <a:t>[1] Iraj Fathirad, John Devlin,Network-Specific Attacks on Diffie-Hellman Key-Exchange in Commercial Protocols,2016,lCCPEIC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Noto Sans CJK SC Regular"/>
              </a:rPr>
              <a:t>[2] Nan Li,Research on Diffie-Hellman Key Exchange Protocol,IEEE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Noto Sans CJK SC Regular"/>
              </a:rPr>
              <a:t>[3] Sakthi Nathiarasan A,Advanced Research in Computer Science and SoftwareEngineering,2013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Noto Sans CJK SC Regular"/>
              </a:rPr>
              <a:t>[4] S. Raghu Talluri,Cryptanalysis and Security Enhancement of Two Advanced Authentication Protocols,2014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Noto Sans CJK SC Regular"/>
              </a:rPr>
              <a:t>[5] Rolf Oppliger,Protecting Key Exchange and management Protocols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Noto Sans CJK SC Regular"/>
              </a:rPr>
              <a:t>[6] Jitendra Singh Laser,Enhanced Security Mechanism In Public Key </a:t>
            </a:r>
            <a:r>
              <a:rPr b="0" lang="en-IN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Noto Sans CJK SC Regular"/>
              </a:rPr>
              <a:t>	</a:t>
            </a:r>
            <a:r>
              <a:rPr b="0" lang="en-IN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Noto Sans CJK SC Regular"/>
              </a:rPr>
              <a:t>Cryptosystems Using Biometric Person Authentication,2016,lCCPEIC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9" dur="indefinite" restart="never" nodeType="tmRoot">
          <p:childTnLst>
            <p:seq>
              <p:cTn id="160" nodeType="mainSeq">
                <p:childTnLst>
                  <p:par>
                    <p:cTn id="161" fill="freeze">
                      <p:stCondLst>
                        <p:cond delay="indefinite"/>
                      </p:stCondLst>
                      <p:childTnLst>
                        <p:par>
                          <p:cTn id="162" fill="freeze">
                            <p:stCondLst>
                              <p:cond delay="0"/>
                            </p:stCondLst>
                            <p:childTnLst>
                              <p:par>
                                <p:cTn id="16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0" end="1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5" dur="500"/>
                                        <p:tgtEl>
                                          <p:spTgt spid="135">
                                            <p:txEl>
                                              <p:pRg st="0" end="1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Reference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[7] Jean-François Raymond,Security Issues in the Diffie-Hellman Key Agreement Protocol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[8] Maryam Ahmed,Diffie-Hellman and Its Application in Security Protocols,2012,IJESIT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[9] Aqeel Sahi Khader,Preventing Man-In-The-Middle Attack in Diffie-Hellman Key  Exchange Protocol,2015,IEEE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[10] Prashant Rewagad,Use of Digital Signature with Diffie Hellman Key Exchange,2013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66" dur="indefinite" restart="never" nodeType="tmRoot">
          <p:childTnLst>
            <p:seq>
              <p:cTn id="167" nodeType="mainSeq">
                <p:childTnLst>
                  <p:par>
                    <p:cTn id="168" fill="freeze">
                      <p:stCondLst>
                        <p:cond delay="indefinite"/>
                      </p:stCondLst>
                      <p:childTnLst>
                        <p:par>
                          <p:cTn id="169" fill="freeze">
                            <p:stCondLst>
                              <p:cond delay="0"/>
                            </p:stCondLst>
                            <p:childTnLst>
                              <p:par>
                                <p:cTn id="17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8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2" dur="500"/>
                                        <p:tgtEl>
                                          <p:spTgt spid="137">
                                            <p:txEl>
                                              <p:pRg st="0" end="8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1155600" y="2100240"/>
            <a:ext cx="8824320" cy="14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0" lang="en-IN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THANK YOU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3" dur="indefinite" restart="never" nodeType="tmRoot">
          <p:childTnLst>
            <p:seq>
              <p:cTn id="17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1155600" y="2100240"/>
            <a:ext cx="8824320" cy="112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0" lang="en-IN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Questions?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5" dur="indefinite" restart="never" nodeType="tmRoot">
          <p:childTnLst>
            <p:seq>
              <p:cTn id="17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Introduction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Two parties – 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 prior knowledge of each other to establish together a shared secret key over an insecure communications channel.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 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Whitfield Diffie and Martin Hellman in 1976.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Depends for its difficulty of computing discrete logarithms.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4" name="Picture 4" descr=""/>
          <p:cNvPicPr/>
          <p:nvPr/>
        </p:nvPicPr>
        <p:blipFill>
          <a:blip r:embed="rId1"/>
          <a:stretch/>
        </p:blipFill>
        <p:spPr>
          <a:xfrm>
            <a:off x="3067200" y="4181400"/>
            <a:ext cx="5261760" cy="236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>
                <p:childTnLst>
                  <p:par>
                    <p:cTn id="5" fill="hold">
                      <p:stCondLst>
                        <p:cond delay="indefinite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1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" dur="500"/>
                                        <p:tgtEl>
                                          <p:spTgt spid="103">
                                            <p:txEl>
                                              <p:pRg st="0" end="1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239" end="2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" dur="500"/>
                                        <p:tgtEl>
                                          <p:spTgt spid="103">
                                            <p:txEl>
                                              <p:pRg st="239" end="23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239" end="2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" dur="500"/>
                                        <p:tgtEl>
                                          <p:spTgt spid="103">
                                            <p:txEl>
                                              <p:pRg st="239" end="23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Diffie Hellman Key Exchange Protocol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Content Placeholder 6" descr=""/>
          <p:cNvPicPr/>
          <p:nvPr/>
        </p:nvPicPr>
        <p:blipFill>
          <a:blip r:embed="rId1"/>
          <a:stretch/>
        </p:blipFill>
        <p:spPr>
          <a:xfrm>
            <a:off x="2847960" y="2952720"/>
            <a:ext cx="6316560" cy="1420560"/>
          </a:xfrm>
          <a:prstGeom prst="rect">
            <a:avLst/>
          </a:prstGeom>
          <a:ln>
            <a:noFill/>
          </a:ln>
        </p:spPr>
      </p:pic>
      <p:sp>
        <p:nvSpPr>
          <p:cNvPr id="107" name="CustomShape 2"/>
          <p:cNvSpPr/>
          <p:nvPr/>
        </p:nvSpPr>
        <p:spPr>
          <a:xfrm>
            <a:off x="2955960" y="4686480"/>
            <a:ext cx="304740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(Y</a:t>
            </a:r>
            <a:r>
              <a:rPr b="0" lang="en-IN" sz="1800" spc="-1" strike="noStrike" baseline="-25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)</a:t>
            </a:r>
            <a:r>
              <a:rPr b="0" lang="en-IN" sz="1800" spc="-1" strike="noStrike" baseline="30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XA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mod p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7505640" y="4686480"/>
            <a:ext cx="3047400" cy="38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(Y</a:t>
            </a:r>
            <a:r>
              <a:rPr b="0" lang="en-IN" sz="1450" spc="-1" strike="noStrike" baseline="-25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)</a:t>
            </a:r>
            <a:r>
              <a:rPr b="0" lang="en-IN" sz="1800" spc="-1" strike="noStrike" baseline="30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XB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mod p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CustomShape 4"/>
          <p:cNvSpPr/>
          <p:nvPr/>
        </p:nvSpPr>
        <p:spPr>
          <a:xfrm>
            <a:off x="2847960" y="3857760"/>
            <a:ext cx="304740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Y</a:t>
            </a:r>
            <a:r>
              <a:rPr b="0" lang="en-IN" sz="1800" spc="-1" strike="noStrike" baseline="-25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= g</a:t>
            </a:r>
            <a:r>
              <a:rPr b="0" lang="en-IN" sz="1800" spc="-1" strike="noStrike" baseline="30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XA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mod p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5"/>
          <p:cNvSpPr/>
          <p:nvPr/>
        </p:nvSpPr>
        <p:spPr>
          <a:xfrm>
            <a:off x="7296120" y="3857760"/>
            <a:ext cx="304740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Y</a:t>
            </a:r>
            <a:r>
              <a:rPr b="0" lang="en-IN" sz="1800" spc="-1" strike="noStrike" baseline="-25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 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= g</a:t>
            </a:r>
            <a:r>
              <a:rPr b="0" lang="en-IN" sz="1800" spc="-1" strike="noStrike" baseline="30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XB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mod p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6" dur="indefinite" restart="never" nodeType="tmRoot">
          <p:childTnLst>
            <p:seq>
              <p:cTn id="2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Literature Survey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Research on Diffie-Hellman Key Exchange Protoco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Diffie-Hellman’s Features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Secret keys are created only when needed.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exchange requires no pre existing infrastructure.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It is computationally intensive.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Improved Diffie-Hellman key exchange protocol based on hash function.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8" dur="indefinite" restart="never" nodeType="tmRoot">
          <p:childTnLst>
            <p:seq>
              <p:cTn id="29" dur="indefinite" nodeType="mainSeq">
                <p:childTnLst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Literature Survey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Network-Specific Attacks on Diffie-Hellman Key-Exchange in Commercial Protocols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Attacks on Mathematical Structure of DH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12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Degenerate message attacks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12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Simple exponent attack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12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Simple substitution attack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Attacks on Implementation Detail of DH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12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Obtaining ephemeral secret from memory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12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Timing attack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240" algn="just"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>
                <p:childTnLst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Literature Survey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Network Attacks of DH Integration in Protocols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1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Man-In-The-Middle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1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Denial-Of-Service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1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Replay attack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2" dur="indefinite" restart="never" nodeType="tmRoot">
          <p:childTnLst>
            <p:seq>
              <p:cTn id="43" dur="indefinite" nodeType="mainSeq">
                <p:childTnLst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4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8" dur="500"/>
                                        <p:tgtEl>
                                          <p:spTgt spid="116">
                                            <p:txEl>
                                              <p:pRg st="0" end="4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98" end="9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1" dur="500"/>
                                        <p:tgtEl>
                                          <p:spTgt spid="116">
                                            <p:txEl>
                                              <p:pRg st="98" end="9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98" end="9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4" dur="500"/>
                                        <p:tgtEl>
                                          <p:spTgt spid="116">
                                            <p:txEl>
                                              <p:pRg st="98" end="9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98" end="9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7" dur="500"/>
                                        <p:tgtEl>
                                          <p:spTgt spid="116">
                                            <p:txEl>
                                              <p:pRg st="98" end="9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Literature Survey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Secure Key Exchange Algorithm - Mathematical Approach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Timestamps to prevent Replay attacks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Cryptanalysis and Security Enhancement of Two Advanced Authentication Protocols 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Add a cookie exchange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8" dur="indefinite" restart="never" nodeType="tmRoot">
          <p:childTnLst>
            <p:seq>
              <p:cTn id="59" dur="indefinite" nodeType="mainSeq">
                <p:childTnLst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Literature Survey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Enhanced Security Mechanism In Public Key Cryptosystems Using Biometric Person Authentication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 algn="just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Biometric based sender authentication.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Applications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Secure Sockets Layer (SSL)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Secure Shell (SSH)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IPSec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3" name="Picture 3" descr=""/>
          <p:cNvPicPr/>
          <p:nvPr/>
        </p:nvPicPr>
        <p:blipFill>
          <a:blip r:embed="rId1"/>
          <a:stretch/>
        </p:blipFill>
        <p:spPr>
          <a:xfrm>
            <a:off x="5638680" y="2457360"/>
            <a:ext cx="5736960" cy="3842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7" dur="indefinite" restart="never" nodeType="tmRoot">
          <p:childTnLst>
            <p:seq>
              <p:cTn id="68" dur="indefinite" nodeType="mainSeq">
                <p:childTnLst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0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3" dur="500"/>
                                        <p:tgtEl>
                                          <p:spTgt spid="122">
                                            <p:txEl>
                                              <p:pRg st="0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53" end="5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8" dur="500"/>
                                        <p:tgtEl>
                                          <p:spTgt spid="122">
                                            <p:txEl>
                                              <p:pRg st="53" end="5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53" end="5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3" dur="500"/>
                                        <p:tgtEl>
                                          <p:spTgt spid="122">
                                            <p:txEl>
                                              <p:pRg st="53" end="5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</TotalTime>
  <Application>LibreOffice/5.1.4.2$Linux_X86_64 LibreOffice_project/10m0$Build-2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2014-09-12T02:08:24Z</dcterms:created>
  <dc:creator> </dc:creator>
  <dc:description/>
  <dc:language>en-IN</dc:language>
  <cp:lastModifiedBy/>
  <dcterms:modified xsi:type="dcterms:W3CDTF">2016-12-16T03:24:26Z</dcterms:modified>
  <cp:revision>19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15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15</vt:i4>
  </property>
</Properties>
</file>